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6" r:id="rId4"/>
    <p:sldId id="267" r:id="rId5"/>
    <p:sldId id="261" r:id="rId6"/>
    <p:sldId id="268" r:id="rId7"/>
    <p:sldId id="269" r:id="rId8"/>
    <p:sldId id="271" r:id="rId9"/>
    <p:sldId id="270" r:id="rId10"/>
    <p:sldId id="272" r:id="rId11"/>
    <p:sldId id="273" r:id="rId12"/>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4" d="100"/>
          <a:sy n="104" d="100"/>
        </p:scale>
        <p:origin x="12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2" name="TextBox 11"/>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3" name="TextBox 12"/>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7/3/2024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648F-E841-411D-9E30-E4118B91B74D}"/>
              </a:ext>
            </a:extLst>
          </p:cNvPr>
          <p:cNvSpPr>
            <a:spLocks noGrp="1"/>
          </p:cNvSpPr>
          <p:nvPr>
            <p:ph type="ctrTitle"/>
          </p:nvPr>
        </p:nvSpPr>
        <p:spPr>
          <a:xfrm>
            <a:off x="288758" y="3760983"/>
            <a:ext cx="10694904" cy="2421464"/>
          </a:xfrm>
        </p:spPr>
        <p:txBody>
          <a:bodyPr>
            <a:noAutofit/>
          </a:bodyPr>
          <a:lstStyle/>
          <a:p>
            <a:r>
              <a:rPr lang="en-GB" sz="20000" dirty="0"/>
              <a:t>Parent Forum</a:t>
            </a:r>
          </a:p>
        </p:txBody>
      </p:sp>
    </p:spTree>
    <p:extLst>
      <p:ext uri="{BB962C8B-B14F-4D97-AF65-F5344CB8AC3E}">
        <p14:creationId xmlns:p14="http://schemas.microsoft.com/office/powerpoint/2010/main" val="3706982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59557-892C-4E69-A3C4-E1856115D88D}"/>
              </a:ext>
            </a:extLst>
          </p:cNvPr>
          <p:cNvSpPr>
            <a:spLocks noGrp="1"/>
          </p:cNvSpPr>
          <p:nvPr>
            <p:ph type="title"/>
          </p:nvPr>
        </p:nvSpPr>
        <p:spPr/>
        <p:txBody>
          <a:bodyPr/>
          <a:lstStyle/>
          <a:p>
            <a:r>
              <a:rPr lang="en-GB" dirty="0"/>
              <a:t>Into Year R</a:t>
            </a:r>
          </a:p>
        </p:txBody>
      </p:sp>
      <p:sp>
        <p:nvSpPr>
          <p:cNvPr id="3" name="Content Placeholder 2">
            <a:extLst>
              <a:ext uri="{FF2B5EF4-FFF2-40B4-BE49-F238E27FC236}">
                <a16:creationId xmlns:a16="http://schemas.microsoft.com/office/drawing/2014/main" id="{61BA44CC-D1F0-4B6F-84D9-F7F5212A70CF}"/>
              </a:ext>
            </a:extLst>
          </p:cNvPr>
          <p:cNvSpPr>
            <a:spLocks noGrp="1"/>
          </p:cNvSpPr>
          <p:nvPr>
            <p:ph idx="1"/>
          </p:nvPr>
        </p:nvSpPr>
        <p:spPr/>
        <p:txBody>
          <a:bodyPr>
            <a:normAutofit lnSpcReduction="10000"/>
          </a:bodyPr>
          <a:lstStyle/>
          <a:p>
            <a:r>
              <a:rPr lang="en-GB" dirty="0"/>
              <a:t>A tea party</a:t>
            </a:r>
          </a:p>
          <a:p>
            <a:r>
              <a:rPr lang="en-GB" dirty="0"/>
              <a:t>Key adults visiting and liaising with pre school settings</a:t>
            </a:r>
          </a:p>
          <a:p>
            <a:r>
              <a:rPr lang="en-GB" dirty="0"/>
              <a:t>Stay and Play sessions</a:t>
            </a:r>
          </a:p>
          <a:p>
            <a:r>
              <a:rPr lang="en-GB" dirty="0"/>
              <a:t>Communications, newsletters and parent mails – prior to starting</a:t>
            </a:r>
          </a:p>
          <a:p>
            <a:r>
              <a:rPr lang="en-GB" dirty="0"/>
              <a:t>Home visits</a:t>
            </a:r>
          </a:p>
          <a:p>
            <a:r>
              <a:rPr lang="en-GB" dirty="0"/>
              <a:t>Mornings and lunch only in first week</a:t>
            </a:r>
          </a:p>
          <a:p>
            <a:r>
              <a:rPr lang="en-GB" dirty="0"/>
              <a:t>Use of tapestry during Year R</a:t>
            </a:r>
          </a:p>
          <a:p>
            <a:r>
              <a:rPr lang="en-GB" dirty="0"/>
              <a:t>Many opportunities to visit/ parent sharing opportunities</a:t>
            </a:r>
          </a:p>
          <a:p>
            <a:r>
              <a:rPr lang="en-GB" dirty="0"/>
              <a:t>Workshops for parents once children have started</a:t>
            </a:r>
          </a:p>
          <a:p>
            <a:endParaRPr lang="en-GB" dirty="0"/>
          </a:p>
          <a:p>
            <a:pPr marL="0" indent="0">
              <a:buNone/>
            </a:pPr>
            <a:endParaRPr lang="en-GB" dirty="0"/>
          </a:p>
        </p:txBody>
      </p:sp>
    </p:spTree>
    <p:extLst>
      <p:ext uri="{BB962C8B-B14F-4D97-AF65-F5344CB8AC3E}">
        <p14:creationId xmlns:p14="http://schemas.microsoft.com/office/powerpoint/2010/main" val="3239002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F031C-CD62-4B9D-A918-E0627E34B951}"/>
              </a:ext>
            </a:extLst>
          </p:cNvPr>
          <p:cNvSpPr>
            <a:spLocks noGrp="1"/>
          </p:cNvSpPr>
          <p:nvPr>
            <p:ph type="title"/>
          </p:nvPr>
        </p:nvSpPr>
        <p:spPr/>
        <p:txBody>
          <a:bodyPr/>
          <a:lstStyle/>
          <a:p>
            <a:r>
              <a:rPr lang="en-GB" dirty="0"/>
              <a:t>Year 6 - Secondary</a:t>
            </a:r>
          </a:p>
        </p:txBody>
      </p:sp>
      <p:sp>
        <p:nvSpPr>
          <p:cNvPr id="3" name="Content Placeholder 2">
            <a:extLst>
              <a:ext uri="{FF2B5EF4-FFF2-40B4-BE49-F238E27FC236}">
                <a16:creationId xmlns:a16="http://schemas.microsoft.com/office/drawing/2014/main" id="{E00A535B-BA19-4C79-8FFC-392F47D8A9BF}"/>
              </a:ext>
            </a:extLst>
          </p:cNvPr>
          <p:cNvSpPr>
            <a:spLocks noGrp="1"/>
          </p:cNvSpPr>
          <p:nvPr>
            <p:ph idx="1"/>
          </p:nvPr>
        </p:nvSpPr>
        <p:spPr/>
        <p:txBody>
          <a:bodyPr/>
          <a:lstStyle/>
          <a:p>
            <a:r>
              <a:rPr lang="en-GB" dirty="0"/>
              <a:t>Children are exposed to and links made with secondary schools all through Year 5/6 (French teaching, subject days, events, performances)</a:t>
            </a:r>
          </a:p>
          <a:p>
            <a:r>
              <a:rPr lang="en-GB" dirty="0"/>
              <a:t>Open evenings provided</a:t>
            </a:r>
          </a:p>
          <a:p>
            <a:r>
              <a:rPr lang="en-GB" dirty="0"/>
              <a:t>On the right track programme</a:t>
            </a:r>
          </a:p>
          <a:p>
            <a:r>
              <a:rPr lang="en-GB" dirty="0"/>
              <a:t>Transitions visits at least 2 days – more provided</a:t>
            </a:r>
          </a:p>
          <a:p>
            <a:r>
              <a:rPr lang="en-GB" dirty="0"/>
              <a:t>Meetings between primary staff and secondary tutors</a:t>
            </a:r>
          </a:p>
          <a:p>
            <a:r>
              <a:rPr lang="en-GB" dirty="0"/>
              <a:t>Shared data</a:t>
            </a:r>
          </a:p>
          <a:p>
            <a:r>
              <a:rPr lang="en-GB" dirty="0"/>
              <a:t>Numerous visits from secondary staff</a:t>
            </a:r>
          </a:p>
          <a:p>
            <a:r>
              <a:rPr lang="en-GB" dirty="0"/>
              <a:t>Conversations in pipeline around transition for parents</a:t>
            </a:r>
          </a:p>
        </p:txBody>
      </p:sp>
    </p:spTree>
    <p:extLst>
      <p:ext uri="{BB962C8B-B14F-4D97-AF65-F5344CB8AC3E}">
        <p14:creationId xmlns:p14="http://schemas.microsoft.com/office/powerpoint/2010/main" val="373401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6278-02F0-49E3-89F9-98BD667DA3C5}"/>
              </a:ext>
            </a:extLst>
          </p:cNvPr>
          <p:cNvSpPr>
            <a:spLocks noGrp="1"/>
          </p:cNvSpPr>
          <p:nvPr>
            <p:ph type="title"/>
          </p:nvPr>
        </p:nvSpPr>
        <p:spPr>
          <a:xfrm>
            <a:off x="649707" y="240631"/>
            <a:ext cx="10131425" cy="1456267"/>
          </a:xfrm>
        </p:spPr>
        <p:txBody>
          <a:bodyPr>
            <a:normAutofit fontScale="90000"/>
          </a:bodyPr>
          <a:lstStyle/>
          <a:p>
            <a:pPr marL="0" marR="0" lvl="0" indent="0" defTabSz="457200" rtl="0" eaLnBrk="1" fontAlgn="auto" latinLnBrk="0" hangingPunct="1">
              <a:lnSpc>
                <a:spcPct val="100000"/>
              </a:lnSpc>
              <a:spcBef>
                <a:spcPts val="0"/>
              </a:spcBef>
              <a:spcAft>
                <a:spcPts val="1000"/>
              </a:spcAft>
              <a:tabLst/>
              <a:defRPr/>
            </a:pPr>
            <a:r>
              <a:rPr lang="en-GB" sz="4000" b="1" cap="none" dirty="0">
                <a:ln>
                  <a:noFill/>
                </a:ln>
                <a:solidFill>
                  <a:prstClr val="white"/>
                </a:solidFill>
                <a:ea typeface="+mn-ea"/>
                <a:cs typeface="Calibri Light" panose="020F0302020204030204" pitchFamily="34" charset="0"/>
              </a:rPr>
              <a:t>WE ASKED</a:t>
            </a:r>
            <a: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t>:</a:t>
            </a:r>
            <a:b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br>
            <a:r>
              <a:rPr lang="en-GB" cap="none" dirty="0">
                <a:ln>
                  <a:noFill/>
                </a:ln>
                <a:solidFill>
                  <a:prstClr val="white"/>
                </a:solidFill>
                <a:ea typeface="+mn-ea"/>
                <a:cs typeface="Calibri Light" panose="020F0302020204030204" pitchFamily="34" charset="0"/>
              </a:rPr>
              <a:t>My child feels confident moving to the next year group</a:t>
            </a:r>
            <a:b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br>
            <a:endParaRPr lang="en-GB" dirty="0"/>
          </a:p>
        </p:txBody>
      </p:sp>
      <p:sp>
        <p:nvSpPr>
          <p:cNvPr id="3" name="Content Placeholder 2">
            <a:extLst>
              <a:ext uri="{FF2B5EF4-FFF2-40B4-BE49-F238E27FC236}">
                <a16:creationId xmlns:a16="http://schemas.microsoft.com/office/drawing/2014/main" id="{BB4B959A-24E5-41F9-AC87-6901887F83EE}"/>
              </a:ext>
            </a:extLst>
          </p:cNvPr>
          <p:cNvSpPr>
            <a:spLocks noGrp="1"/>
          </p:cNvSpPr>
          <p:nvPr>
            <p:ph idx="1"/>
          </p:nvPr>
        </p:nvSpPr>
        <p:spPr>
          <a:xfrm>
            <a:off x="649707" y="1440107"/>
            <a:ext cx="7678553" cy="2358426"/>
          </a:xfrm>
        </p:spPr>
        <p:txBody>
          <a:bodyPr/>
          <a:lstStyle/>
          <a:p>
            <a:pPr marL="0" indent="0">
              <a:buNone/>
            </a:pPr>
            <a:r>
              <a:rPr lang="en-GB" sz="3200" b="1" dirty="0">
                <a:latin typeface="+mj-lt"/>
              </a:rPr>
              <a:t>YOU SAID:</a:t>
            </a:r>
          </a:p>
          <a:p>
            <a:pPr marL="0" indent="0">
              <a:buNone/>
            </a:pPr>
            <a:endParaRPr lang="en-GB" sz="3200" b="1" dirty="0">
              <a:latin typeface="+mj-lt"/>
            </a:endParaRPr>
          </a:p>
          <a:p>
            <a:endParaRPr lang="en-GB" sz="2000" b="1" dirty="0">
              <a:latin typeface="+mj-lt"/>
            </a:endParaRPr>
          </a:p>
        </p:txBody>
      </p:sp>
      <p:pic>
        <p:nvPicPr>
          <p:cNvPr id="1026" name="Picture 2" descr="Forms response chart. Question title: My child feels confident moving to the next year group within the school. Number of responses: 22 responses.">
            <a:extLst>
              <a:ext uri="{FF2B5EF4-FFF2-40B4-BE49-F238E27FC236}">
                <a16:creationId xmlns:a16="http://schemas.microsoft.com/office/drawing/2014/main" id="{176F2E62-F795-4764-BAA1-361D0F77FA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9707" y="2499003"/>
            <a:ext cx="9312595" cy="3917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7120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6278-02F0-49E3-89F9-98BD667DA3C5}"/>
              </a:ext>
            </a:extLst>
          </p:cNvPr>
          <p:cNvSpPr>
            <a:spLocks noGrp="1"/>
          </p:cNvSpPr>
          <p:nvPr>
            <p:ph type="title"/>
          </p:nvPr>
        </p:nvSpPr>
        <p:spPr>
          <a:xfrm>
            <a:off x="649707" y="240631"/>
            <a:ext cx="10131425" cy="1456267"/>
          </a:xfrm>
        </p:spPr>
        <p:txBody>
          <a:bodyPr>
            <a:normAutofit fontScale="90000"/>
          </a:bodyPr>
          <a:lstStyle/>
          <a:p>
            <a:pPr marL="0" marR="0" lvl="0" indent="0" defTabSz="457200" rtl="0" eaLnBrk="1" fontAlgn="auto" latinLnBrk="0" hangingPunct="1">
              <a:lnSpc>
                <a:spcPct val="100000"/>
              </a:lnSpc>
              <a:spcBef>
                <a:spcPts val="0"/>
              </a:spcBef>
              <a:spcAft>
                <a:spcPts val="1000"/>
              </a:spcAft>
              <a:tabLst/>
              <a:defRPr/>
            </a:pPr>
            <a:r>
              <a:rPr lang="en-GB" sz="4000" b="1" cap="none" dirty="0">
                <a:ln>
                  <a:noFill/>
                </a:ln>
                <a:solidFill>
                  <a:prstClr val="white"/>
                </a:solidFill>
                <a:ea typeface="+mn-ea"/>
                <a:cs typeface="Calibri Light" panose="020F0302020204030204" pitchFamily="34" charset="0"/>
              </a:rPr>
              <a:t>WE ASKED</a:t>
            </a:r>
            <a: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t>:</a:t>
            </a:r>
            <a:b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br>
            <a: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t>Why do you think that is?</a:t>
            </a:r>
            <a:b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br>
            <a:endParaRPr lang="en-GB" dirty="0"/>
          </a:p>
        </p:txBody>
      </p:sp>
      <p:sp>
        <p:nvSpPr>
          <p:cNvPr id="3" name="Content Placeholder 2">
            <a:extLst>
              <a:ext uri="{FF2B5EF4-FFF2-40B4-BE49-F238E27FC236}">
                <a16:creationId xmlns:a16="http://schemas.microsoft.com/office/drawing/2014/main" id="{BB4B959A-24E5-41F9-AC87-6901887F83EE}"/>
              </a:ext>
            </a:extLst>
          </p:cNvPr>
          <p:cNvSpPr>
            <a:spLocks noGrp="1"/>
          </p:cNvSpPr>
          <p:nvPr>
            <p:ph idx="1"/>
          </p:nvPr>
        </p:nvSpPr>
        <p:spPr>
          <a:xfrm>
            <a:off x="649707" y="2795664"/>
            <a:ext cx="11542293" cy="2358426"/>
          </a:xfrm>
        </p:spPr>
        <p:txBody>
          <a:bodyPr>
            <a:normAutofit fontScale="25000" lnSpcReduction="20000"/>
          </a:bodyPr>
          <a:lstStyle/>
          <a:p>
            <a:pPr marL="0" indent="0">
              <a:buNone/>
            </a:pPr>
            <a:endParaRPr lang="en-GB" sz="3200" b="1" dirty="0">
              <a:latin typeface="+mj-lt"/>
            </a:endParaRPr>
          </a:p>
          <a:p>
            <a:pPr marL="0" indent="0">
              <a:buNone/>
            </a:pPr>
            <a:r>
              <a:rPr lang="en-GB" sz="5600" b="1" dirty="0">
                <a:latin typeface="+mj-lt"/>
              </a:rPr>
              <a:t>Discussions had within the class room area</a:t>
            </a:r>
          </a:p>
          <a:p>
            <a:pPr marL="0" indent="0">
              <a:buNone/>
            </a:pPr>
            <a:r>
              <a:rPr lang="en-GB" sz="5600" b="1" dirty="0">
                <a:latin typeface="+mj-lt"/>
              </a:rPr>
              <a:t>Not sure he has the understanding of what’s actually happening due to how he processes information</a:t>
            </a:r>
          </a:p>
          <a:p>
            <a:pPr marL="0" indent="0">
              <a:buNone/>
            </a:pPr>
            <a:r>
              <a:rPr lang="en-GB" sz="5600" b="1" dirty="0">
                <a:latin typeface="+mj-lt"/>
              </a:rPr>
              <a:t>Content in school, familiar with teaching staff and as a whole, the school is well integrated</a:t>
            </a:r>
          </a:p>
          <a:p>
            <a:pPr marL="0" indent="0">
              <a:buNone/>
            </a:pPr>
            <a:r>
              <a:rPr lang="en-GB" sz="5600" b="1" dirty="0">
                <a:latin typeface="+mj-lt"/>
              </a:rPr>
              <a:t>Being fairly new to the school and forming a secure bond with his current teacher the change will be unsettling for him</a:t>
            </a:r>
          </a:p>
          <a:p>
            <a:pPr marL="0" indent="0">
              <a:buNone/>
            </a:pPr>
            <a:r>
              <a:rPr lang="en-GB" sz="5600" b="1" dirty="0">
                <a:latin typeface="+mj-lt"/>
              </a:rPr>
              <a:t>He is doing well at school &amp; is comfortable with his peers.</a:t>
            </a:r>
          </a:p>
          <a:p>
            <a:pPr marL="0" indent="0">
              <a:buNone/>
            </a:pPr>
            <a:r>
              <a:rPr lang="en-GB" sz="5600" b="1" dirty="0">
                <a:latin typeface="+mj-lt"/>
              </a:rPr>
              <a:t>Know the teachers and means that they have achieved all of the years. Always been worried but now learnt don’t need to be worried about changing. Knows what the classroom is like and feels safe</a:t>
            </a:r>
          </a:p>
          <a:p>
            <a:pPr marL="0" indent="0">
              <a:buNone/>
            </a:pPr>
            <a:r>
              <a:rPr lang="en-GB" sz="5600" b="1" dirty="0">
                <a:latin typeface="+mj-lt"/>
              </a:rPr>
              <a:t>Sufficient communication for parents and introduction sessions for children.</a:t>
            </a:r>
          </a:p>
          <a:p>
            <a:pPr marL="0" indent="0">
              <a:buNone/>
            </a:pPr>
            <a:r>
              <a:rPr lang="en-GB" sz="5600" b="1" dirty="0">
                <a:latin typeface="+mj-lt"/>
              </a:rPr>
              <a:t>He has a really good relationship with his teachers in year r and I really think he’s going to struggle with the structure in year 1</a:t>
            </a:r>
          </a:p>
          <a:p>
            <a:pPr marL="0" indent="0">
              <a:buNone/>
            </a:pPr>
            <a:r>
              <a:rPr lang="en-GB" sz="5600" b="1" dirty="0">
                <a:latin typeface="+mj-lt"/>
              </a:rPr>
              <a:t>Change of teacher and class</a:t>
            </a:r>
          </a:p>
          <a:p>
            <a:pPr marL="0" indent="0">
              <a:buNone/>
            </a:pPr>
            <a:r>
              <a:rPr lang="en-GB" sz="5600" b="1" dirty="0">
                <a:latin typeface="+mj-lt"/>
              </a:rPr>
              <a:t>Because he has only just settled in reception there are lots of things happening at home and he's struggling at the moment I feel he's going to be very upset</a:t>
            </a:r>
          </a:p>
          <a:p>
            <a:pPr marL="0" indent="0">
              <a:buNone/>
            </a:pPr>
            <a:r>
              <a:rPr lang="en-GB" sz="5600" b="1" dirty="0">
                <a:latin typeface="+mj-lt"/>
              </a:rPr>
              <a:t>Moving class with friends but a new teacher and new goals</a:t>
            </a:r>
          </a:p>
          <a:p>
            <a:pPr marL="0" indent="0">
              <a:buNone/>
            </a:pPr>
            <a:r>
              <a:rPr lang="en-GB" sz="5600" b="1" dirty="0">
                <a:latin typeface="+mj-lt"/>
              </a:rPr>
              <a:t>Excited and been achieving well thus far</a:t>
            </a:r>
          </a:p>
          <a:p>
            <a:pPr marL="0" indent="0">
              <a:buNone/>
            </a:pPr>
            <a:r>
              <a:rPr lang="en-GB" sz="5600" b="1" dirty="0">
                <a:latin typeface="+mj-lt"/>
              </a:rPr>
              <a:t>He is so little and didn't like pre school. He may struggle with 5 days a week in a school setting.</a:t>
            </a:r>
          </a:p>
          <a:p>
            <a:pPr marL="0" indent="0">
              <a:buNone/>
            </a:pPr>
            <a:r>
              <a:rPr lang="en-GB" sz="5600" b="1" dirty="0">
                <a:latin typeface="+mj-lt"/>
              </a:rPr>
              <a:t>Because she always talk about how she likes the school and her teacher's</a:t>
            </a:r>
          </a:p>
          <a:p>
            <a:pPr marL="0" indent="0">
              <a:buNone/>
            </a:pPr>
            <a:r>
              <a:rPr lang="en-GB" sz="5600" b="1" dirty="0">
                <a:latin typeface="+mj-lt"/>
              </a:rPr>
              <a:t>Great support received from the educators and a good year overall</a:t>
            </a:r>
          </a:p>
          <a:p>
            <a:pPr marL="0" indent="0">
              <a:buNone/>
            </a:pPr>
            <a:r>
              <a:rPr lang="en-GB" sz="5600" b="1" dirty="0">
                <a:latin typeface="+mj-lt"/>
              </a:rPr>
              <a:t>Because he has seen the next year group and says he goes in there sometimes</a:t>
            </a:r>
          </a:p>
          <a:p>
            <a:pPr marL="0" indent="0">
              <a:buNone/>
            </a:pPr>
            <a:r>
              <a:rPr lang="en-GB" sz="5600" b="1" dirty="0">
                <a:latin typeface="+mj-lt"/>
              </a:rPr>
              <a:t>She is always asking questions.</a:t>
            </a:r>
          </a:p>
          <a:p>
            <a:endParaRPr lang="en-GB" sz="2000" b="1" dirty="0">
              <a:latin typeface="+mj-lt"/>
            </a:endParaRPr>
          </a:p>
        </p:txBody>
      </p:sp>
    </p:spTree>
    <p:extLst>
      <p:ext uri="{BB962C8B-B14F-4D97-AF65-F5344CB8AC3E}">
        <p14:creationId xmlns:p14="http://schemas.microsoft.com/office/powerpoint/2010/main" val="406214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6278-02F0-49E3-89F9-98BD667DA3C5}"/>
              </a:ext>
            </a:extLst>
          </p:cNvPr>
          <p:cNvSpPr>
            <a:spLocks noGrp="1"/>
          </p:cNvSpPr>
          <p:nvPr>
            <p:ph type="title"/>
          </p:nvPr>
        </p:nvSpPr>
        <p:spPr>
          <a:xfrm>
            <a:off x="465221" y="505334"/>
            <a:ext cx="8291771" cy="1293038"/>
          </a:xfrm>
        </p:spPr>
        <p:txBody>
          <a:bodyPr>
            <a:normAutofit fontScale="90000"/>
          </a:bodyPr>
          <a:lstStyle/>
          <a:p>
            <a:pPr marL="0" marR="0" lvl="0" indent="0" defTabSz="457200" rtl="0" eaLnBrk="1" fontAlgn="auto" latinLnBrk="0" hangingPunct="1">
              <a:lnSpc>
                <a:spcPct val="100000"/>
              </a:lnSpc>
              <a:spcBef>
                <a:spcPts val="0"/>
              </a:spcBef>
              <a:spcAft>
                <a:spcPts val="1000"/>
              </a:spcAft>
              <a:tabLst/>
              <a:defRPr/>
            </a:pPr>
            <a:r>
              <a:rPr lang="en-GB" sz="4000" b="1" cap="none" dirty="0">
                <a:ln>
                  <a:noFill/>
                </a:ln>
                <a:solidFill>
                  <a:prstClr val="white"/>
                </a:solidFill>
                <a:ea typeface="+mn-ea"/>
                <a:cs typeface="Calibri Light" panose="020F0302020204030204" pitchFamily="34" charset="0"/>
              </a:rPr>
              <a:t>WE ASKED</a:t>
            </a:r>
            <a: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t>:</a:t>
            </a:r>
            <a:b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br>
            <a:b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br>
            <a:endParaRPr lang="en-GB" dirty="0"/>
          </a:p>
        </p:txBody>
      </p:sp>
      <p:sp>
        <p:nvSpPr>
          <p:cNvPr id="3" name="Content Placeholder 2">
            <a:extLst>
              <a:ext uri="{FF2B5EF4-FFF2-40B4-BE49-F238E27FC236}">
                <a16:creationId xmlns:a16="http://schemas.microsoft.com/office/drawing/2014/main" id="{BB4B959A-24E5-41F9-AC87-6901887F83EE}"/>
              </a:ext>
            </a:extLst>
          </p:cNvPr>
          <p:cNvSpPr>
            <a:spLocks noGrp="1"/>
          </p:cNvSpPr>
          <p:nvPr>
            <p:ph idx="1"/>
          </p:nvPr>
        </p:nvSpPr>
        <p:spPr>
          <a:xfrm>
            <a:off x="649707" y="1440107"/>
            <a:ext cx="7678553" cy="2358426"/>
          </a:xfrm>
        </p:spPr>
        <p:txBody>
          <a:bodyPr/>
          <a:lstStyle/>
          <a:p>
            <a:pPr marL="0" indent="0">
              <a:buNone/>
            </a:pPr>
            <a:endParaRPr lang="en-GB" sz="3200" b="1" dirty="0">
              <a:latin typeface="+mj-lt"/>
            </a:endParaRPr>
          </a:p>
          <a:p>
            <a:endParaRPr lang="en-GB" sz="2000" b="1" dirty="0">
              <a:latin typeface="+mj-lt"/>
            </a:endParaRPr>
          </a:p>
        </p:txBody>
      </p:sp>
      <p:pic>
        <p:nvPicPr>
          <p:cNvPr id="2050" name="Picture 2" descr="Forms response chart. Question title: From your experiences; do you feel Waterside supports children coming into the school?. Number of responses: 22 responses.">
            <a:extLst>
              <a:ext uri="{FF2B5EF4-FFF2-40B4-BE49-F238E27FC236}">
                <a16:creationId xmlns:a16="http://schemas.microsoft.com/office/drawing/2014/main" id="{531CF82F-F623-4A95-8244-D0094011DF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221" y="1151853"/>
            <a:ext cx="10825431" cy="45542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36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DED34-7107-49FF-B3B3-6470D9DA1AEE}"/>
              </a:ext>
            </a:extLst>
          </p:cNvPr>
          <p:cNvSpPr>
            <a:spLocks noGrp="1"/>
          </p:cNvSpPr>
          <p:nvPr>
            <p:ph type="title"/>
          </p:nvPr>
        </p:nvSpPr>
        <p:spPr>
          <a:xfrm>
            <a:off x="685801" y="710309"/>
            <a:ext cx="10131425" cy="1456267"/>
          </a:xfrm>
        </p:spPr>
        <p:txBody>
          <a:bodyPr>
            <a:normAutofit fontScale="90000"/>
          </a:bodyPr>
          <a:lstStyle/>
          <a:p>
            <a:r>
              <a:rPr lang="en-GB" b="1" dirty="0"/>
              <a:t>We asked:</a:t>
            </a:r>
            <a:br>
              <a:rPr lang="en-GB" dirty="0"/>
            </a:br>
            <a:r>
              <a:rPr lang="en-GB" dirty="0"/>
              <a:t>is there ANYTHING ADDITIONAL YOU THINK WOULD SUPPORT NEW PUPILS?</a:t>
            </a:r>
            <a:br>
              <a:rPr lang="en-GB" dirty="0"/>
            </a:br>
            <a:br>
              <a:rPr lang="en-GB" dirty="0"/>
            </a:br>
            <a:r>
              <a:rPr lang="en-GB" b="1" dirty="0"/>
              <a:t>You said:</a:t>
            </a:r>
          </a:p>
        </p:txBody>
      </p:sp>
      <p:sp>
        <p:nvSpPr>
          <p:cNvPr id="3" name="Content Placeholder 2">
            <a:extLst>
              <a:ext uri="{FF2B5EF4-FFF2-40B4-BE49-F238E27FC236}">
                <a16:creationId xmlns:a16="http://schemas.microsoft.com/office/drawing/2014/main" id="{09CCA918-52DA-469E-954B-4B8FD4FB5057}"/>
              </a:ext>
            </a:extLst>
          </p:cNvPr>
          <p:cNvSpPr>
            <a:spLocks noGrp="1"/>
          </p:cNvSpPr>
          <p:nvPr>
            <p:ph idx="1"/>
          </p:nvPr>
        </p:nvSpPr>
        <p:spPr>
          <a:xfrm>
            <a:off x="685801" y="2498558"/>
            <a:ext cx="10131425" cy="2506579"/>
          </a:xfrm>
        </p:spPr>
        <p:txBody>
          <a:bodyPr>
            <a:normAutofit/>
          </a:bodyPr>
          <a:lstStyle/>
          <a:p>
            <a:r>
              <a:rPr lang="en-GB" sz="2000" dirty="0"/>
              <a:t>A buddy system – not just adults</a:t>
            </a:r>
          </a:p>
          <a:p>
            <a:r>
              <a:rPr lang="en-GB" sz="2000" dirty="0"/>
              <a:t>Buddy system or buddy bench</a:t>
            </a:r>
          </a:p>
          <a:p>
            <a:r>
              <a:rPr lang="en-GB" sz="2000" dirty="0"/>
              <a:t>Have a buddy for a month</a:t>
            </a:r>
          </a:p>
          <a:p>
            <a:r>
              <a:rPr lang="en-GB" sz="2000" dirty="0"/>
              <a:t>Settling in sessions</a:t>
            </a:r>
          </a:p>
          <a:p>
            <a:r>
              <a:rPr lang="en-GB" sz="2000" dirty="0"/>
              <a:t>To go to new classroom for a bit to more understanding of next years</a:t>
            </a:r>
          </a:p>
        </p:txBody>
      </p:sp>
    </p:spTree>
    <p:extLst>
      <p:ext uri="{BB962C8B-B14F-4D97-AF65-F5344CB8AC3E}">
        <p14:creationId xmlns:p14="http://schemas.microsoft.com/office/powerpoint/2010/main" val="2250428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FC10A-6B2E-4F8A-848D-878BECCD9555}"/>
              </a:ext>
            </a:extLst>
          </p:cNvPr>
          <p:cNvSpPr>
            <a:spLocks noGrp="1"/>
          </p:cNvSpPr>
          <p:nvPr>
            <p:ph type="title"/>
          </p:nvPr>
        </p:nvSpPr>
        <p:spPr/>
        <p:txBody>
          <a:bodyPr/>
          <a:lstStyle/>
          <a:p>
            <a:r>
              <a:rPr lang="en-GB" dirty="0"/>
              <a:t>What we currently do?</a:t>
            </a:r>
          </a:p>
        </p:txBody>
      </p:sp>
      <p:sp>
        <p:nvSpPr>
          <p:cNvPr id="3" name="Content Placeholder 2">
            <a:extLst>
              <a:ext uri="{FF2B5EF4-FFF2-40B4-BE49-F238E27FC236}">
                <a16:creationId xmlns:a16="http://schemas.microsoft.com/office/drawing/2014/main" id="{C785BD39-1332-46F8-A167-F20AB926C5D7}"/>
              </a:ext>
            </a:extLst>
          </p:cNvPr>
          <p:cNvSpPr>
            <a:spLocks noGrp="1"/>
          </p:cNvSpPr>
          <p:nvPr>
            <p:ph idx="1"/>
          </p:nvPr>
        </p:nvSpPr>
        <p:spPr/>
        <p:txBody>
          <a:bodyPr/>
          <a:lstStyle/>
          <a:p>
            <a:r>
              <a:rPr lang="en-GB" dirty="0"/>
              <a:t>New pupils are welcomed by the whole class and all staff who share responsibility to make pupil feel welcome and a part of what we are doing. Older pupils support younger pupils with play and lunchtime at various intervals</a:t>
            </a:r>
          </a:p>
          <a:p>
            <a:r>
              <a:rPr lang="en-GB" dirty="0"/>
              <a:t>Throughout year classes and pupils collaborate.</a:t>
            </a:r>
          </a:p>
          <a:p>
            <a:r>
              <a:rPr lang="en-GB" dirty="0"/>
              <a:t>All staff make an effort to know all children and come into contact through playtimes and assemblies</a:t>
            </a:r>
          </a:p>
          <a:p>
            <a:r>
              <a:rPr lang="en-GB" dirty="0"/>
              <a:t>Teachers collaborate throughout the year and engage in daily informal discussions around planning, and provision for children – therefore knowing children before they teach them.</a:t>
            </a:r>
          </a:p>
          <a:p>
            <a:pPr marL="0" indent="0">
              <a:buNone/>
            </a:pPr>
            <a:endParaRPr lang="en-GB" dirty="0"/>
          </a:p>
        </p:txBody>
      </p:sp>
    </p:spTree>
    <p:extLst>
      <p:ext uri="{BB962C8B-B14F-4D97-AF65-F5344CB8AC3E}">
        <p14:creationId xmlns:p14="http://schemas.microsoft.com/office/powerpoint/2010/main" val="3826422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C9D10-78B0-4189-B5F8-FD18851E1323}"/>
              </a:ext>
            </a:extLst>
          </p:cNvPr>
          <p:cNvSpPr>
            <a:spLocks noGrp="1"/>
          </p:cNvSpPr>
          <p:nvPr>
            <p:ph type="title"/>
          </p:nvPr>
        </p:nvSpPr>
        <p:spPr/>
        <p:txBody>
          <a:bodyPr/>
          <a:lstStyle/>
          <a:p>
            <a:r>
              <a:rPr lang="en-GB" dirty="0"/>
              <a:t>Ready to change year groups</a:t>
            </a:r>
          </a:p>
        </p:txBody>
      </p:sp>
      <p:sp>
        <p:nvSpPr>
          <p:cNvPr id="3" name="Content Placeholder 2">
            <a:extLst>
              <a:ext uri="{FF2B5EF4-FFF2-40B4-BE49-F238E27FC236}">
                <a16:creationId xmlns:a16="http://schemas.microsoft.com/office/drawing/2014/main" id="{132C6049-0325-405B-A5CA-5D34DE462795}"/>
              </a:ext>
            </a:extLst>
          </p:cNvPr>
          <p:cNvSpPr>
            <a:spLocks noGrp="1"/>
          </p:cNvSpPr>
          <p:nvPr>
            <p:ph idx="1"/>
          </p:nvPr>
        </p:nvSpPr>
        <p:spPr/>
        <p:txBody>
          <a:bodyPr/>
          <a:lstStyle/>
          <a:p>
            <a:r>
              <a:rPr lang="en-GB" dirty="0"/>
              <a:t>Assessment systems are consistent throughout the school, and data is collected forensically around the children’s learning as it happens – which the next teacher is already looking at in planning for September.</a:t>
            </a:r>
          </a:p>
          <a:p>
            <a:r>
              <a:rPr lang="en-GB" dirty="0"/>
              <a:t>Teachers and TA’S will meet with new Teacher and TA in July insets to share information and hand over the class.</a:t>
            </a:r>
          </a:p>
          <a:p>
            <a:r>
              <a:rPr lang="en-GB" dirty="0"/>
              <a:t>Children will have opportunities to write to there new teachers and tell them in their words what they want the new teacher to understand.</a:t>
            </a:r>
          </a:p>
          <a:p>
            <a:r>
              <a:rPr lang="en-GB" dirty="0"/>
              <a:t>Children will visit their new classroom and teachers for at least a morning.</a:t>
            </a:r>
          </a:p>
          <a:p>
            <a:r>
              <a:rPr lang="en-GB" dirty="0"/>
              <a:t>Children with additional needs, or who struggle have already been identified and will be getting to know the teacher and classroom without realising.</a:t>
            </a:r>
          </a:p>
          <a:p>
            <a:endParaRPr lang="en-GB" dirty="0"/>
          </a:p>
          <a:p>
            <a:endParaRPr lang="en-GB" dirty="0"/>
          </a:p>
        </p:txBody>
      </p:sp>
    </p:spTree>
    <p:extLst>
      <p:ext uri="{BB962C8B-B14F-4D97-AF65-F5344CB8AC3E}">
        <p14:creationId xmlns:p14="http://schemas.microsoft.com/office/powerpoint/2010/main" val="1344722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6278-02F0-49E3-89F9-98BD667DA3C5}"/>
              </a:ext>
            </a:extLst>
          </p:cNvPr>
          <p:cNvSpPr>
            <a:spLocks noGrp="1"/>
          </p:cNvSpPr>
          <p:nvPr>
            <p:ph type="title"/>
          </p:nvPr>
        </p:nvSpPr>
        <p:spPr>
          <a:xfrm>
            <a:off x="649707" y="240631"/>
            <a:ext cx="10131425" cy="1456267"/>
          </a:xfrm>
        </p:spPr>
        <p:txBody>
          <a:bodyPr>
            <a:normAutofit fontScale="90000"/>
          </a:bodyPr>
          <a:lstStyle/>
          <a:p>
            <a:pPr marL="0" marR="0" lvl="0" indent="0" defTabSz="457200" rtl="0" eaLnBrk="1" fontAlgn="auto" latinLnBrk="0" hangingPunct="1">
              <a:lnSpc>
                <a:spcPct val="100000"/>
              </a:lnSpc>
              <a:spcBef>
                <a:spcPts val="0"/>
              </a:spcBef>
              <a:spcAft>
                <a:spcPts val="1000"/>
              </a:spcAft>
              <a:tabLst/>
              <a:defRPr/>
            </a:pPr>
            <a:r>
              <a:rPr lang="en-GB" sz="4000" b="1" cap="none" dirty="0">
                <a:ln>
                  <a:noFill/>
                </a:ln>
                <a:solidFill>
                  <a:prstClr val="white"/>
                </a:solidFill>
                <a:ea typeface="+mn-ea"/>
                <a:cs typeface="Calibri Light" panose="020F0302020204030204" pitchFamily="34" charset="0"/>
              </a:rPr>
              <a:t>WE ASKED</a:t>
            </a:r>
            <a: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t>:</a:t>
            </a:r>
            <a:br>
              <a:rPr kumimoji="0" lang="en-GB" b="0" i="0" u="none" strike="noStrike" kern="1200" cap="none" spc="0" normalizeH="0" baseline="0" noProof="0" dirty="0">
                <a:ln>
                  <a:noFill/>
                </a:ln>
                <a:solidFill>
                  <a:prstClr val="white"/>
                </a:solidFill>
                <a:effectLst/>
                <a:uLnTx/>
                <a:uFillTx/>
                <a:ea typeface="+mn-ea"/>
                <a:cs typeface="Calibri Light" panose="020F0302020204030204" pitchFamily="34" charset="0"/>
              </a:rPr>
            </a:br>
            <a:br>
              <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rPr>
            </a:br>
            <a:endParaRPr lang="en-GB" dirty="0"/>
          </a:p>
        </p:txBody>
      </p:sp>
      <p:sp>
        <p:nvSpPr>
          <p:cNvPr id="3" name="Content Placeholder 2">
            <a:extLst>
              <a:ext uri="{FF2B5EF4-FFF2-40B4-BE49-F238E27FC236}">
                <a16:creationId xmlns:a16="http://schemas.microsoft.com/office/drawing/2014/main" id="{BB4B959A-24E5-41F9-AC87-6901887F83EE}"/>
              </a:ext>
            </a:extLst>
          </p:cNvPr>
          <p:cNvSpPr>
            <a:spLocks noGrp="1"/>
          </p:cNvSpPr>
          <p:nvPr>
            <p:ph idx="1"/>
          </p:nvPr>
        </p:nvSpPr>
        <p:spPr>
          <a:xfrm>
            <a:off x="649707" y="1440107"/>
            <a:ext cx="7678553" cy="2358426"/>
          </a:xfrm>
        </p:spPr>
        <p:txBody>
          <a:bodyPr/>
          <a:lstStyle/>
          <a:p>
            <a:pPr marL="0" indent="0">
              <a:buNone/>
            </a:pPr>
            <a:endParaRPr lang="en-GB" sz="3200" b="1" dirty="0">
              <a:latin typeface="+mj-lt"/>
            </a:endParaRPr>
          </a:p>
          <a:p>
            <a:endParaRPr lang="en-GB" sz="2000" b="1" dirty="0">
              <a:latin typeface="+mj-lt"/>
            </a:endParaRPr>
          </a:p>
        </p:txBody>
      </p:sp>
      <p:pic>
        <p:nvPicPr>
          <p:cNvPr id="3074" name="Picture 2" descr="Forms response chart. Question title: Is there a particular transition that causes or has caused worry for you or your child?. Number of responses: 18 responses.">
            <a:extLst>
              <a:ext uri="{FF2B5EF4-FFF2-40B4-BE49-F238E27FC236}">
                <a16:creationId xmlns:a16="http://schemas.microsoft.com/office/drawing/2014/main" id="{09DAA122-27DF-4CA6-9A52-D560C6E801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282" y="1440107"/>
            <a:ext cx="10010274" cy="42113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2520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ABD5D-8762-493A-98D5-21D7B77F28F9}"/>
              </a:ext>
            </a:extLst>
          </p:cNvPr>
          <p:cNvSpPr>
            <a:spLocks noGrp="1"/>
          </p:cNvSpPr>
          <p:nvPr>
            <p:ph type="title"/>
          </p:nvPr>
        </p:nvSpPr>
        <p:spPr>
          <a:xfrm>
            <a:off x="2518611" y="1700463"/>
            <a:ext cx="8298615" cy="365404"/>
          </a:xfrm>
        </p:spPr>
        <p:txBody>
          <a:bodyPr>
            <a:normAutofit fontScale="90000"/>
          </a:bodyPr>
          <a:lstStyle/>
          <a:p>
            <a:endParaRPr lang="en-GB" dirty="0"/>
          </a:p>
        </p:txBody>
      </p:sp>
      <p:sp>
        <p:nvSpPr>
          <p:cNvPr id="3" name="Content Placeholder 2">
            <a:extLst>
              <a:ext uri="{FF2B5EF4-FFF2-40B4-BE49-F238E27FC236}">
                <a16:creationId xmlns:a16="http://schemas.microsoft.com/office/drawing/2014/main" id="{8C31DE91-8DFF-4FD0-BF25-325277571710}"/>
              </a:ext>
            </a:extLst>
          </p:cNvPr>
          <p:cNvSpPr>
            <a:spLocks noGrp="1"/>
          </p:cNvSpPr>
          <p:nvPr>
            <p:ph idx="1"/>
          </p:nvPr>
        </p:nvSpPr>
        <p:spPr>
          <a:xfrm>
            <a:off x="0" y="1508404"/>
            <a:ext cx="11666620" cy="3649133"/>
          </a:xfrm>
        </p:spPr>
        <p:txBody>
          <a:bodyPr>
            <a:normAutofit fontScale="25000" lnSpcReduction="20000"/>
          </a:bodyPr>
          <a:lstStyle/>
          <a:p>
            <a:r>
              <a:rPr lang="en-GB" sz="6400" dirty="0"/>
              <a:t>New routine</a:t>
            </a:r>
          </a:p>
          <a:p>
            <a:r>
              <a:rPr lang="en-GB" sz="6400" dirty="0"/>
              <a:t>Notable changes to routine, expectations or responsibilities</a:t>
            </a:r>
          </a:p>
          <a:p>
            <a:r>
              <a:rPr lang="en-GB" sz="6400" dirty="0"/>
              <a:t>His behaviour and him struggling with learning and sitting down not having freedom as he don’t do well with sitting for long time</a:t>
            </a:r>
          </a:p>
          <a:p>
            <a:r>
              <a:rPr lang="en-GB" sz="6400" dirty="0"/>
              <a:t>New teachers, higher expectations</a:t>
            </a:r>
          </a:p>
          <a:p>
            <a:r>
              <a:rPr lang="en-GB" sz="6400" dirty="0"/>
              <a:t>Moving schools because it is a complete </a:t>
            </a:r>
            <a:r>
              <a:rPr lang="en-GB" sz="6400" dirty="0" err="1"/>
              <a:t>change.Moving</a:t>
            </a:r>
            <a:r>
              <a:rPr lang="en-GB" sz="6400" dirty="0"/>
              <a:t> onto secondary after secure primary setting.</a:t>
            </a:r>
          </a:p>
          <a:p>
            <a:r>
              <a:rPr lang="en-GB" sz="6400" dirty="0"/>
              <a:t>The change in our daily routine (not something the school can help with!)</a:t>
            </a:r>
          </a:p>
          <a:p>
            <a:r>
              <a:rPr lang="en-GB" sz="6400" dirty="0"/>
              <a:t>How much bigger the school will be and having to move around the school for different subjects</a:t>
            </a:r>
          </a:p>
          <a:p>
            <a:r>
              <a:rPr lang="en-GB" sz="6400" dirty="0"/>
              <a:t>That they will struggle with the learning set for them</a:t>
            </a:r>
          </a:p>
          <a:p>
            <a:r>
              <a:rPr lang="en-GB" sz="6400" dirty="0"/>
              <a:t>New teacher</a:t>
            </a:r>
          </a:p>
          <a:p>
            <a:r>
              <a:rPr lang="en-GB" sz="6400" dirty="0"/>
              <a:t>The teacher has helped in so many ways I don’t want to have to start again with explaining everything to the new teachers my child’s behaviours, moods etc</a:t>
            </a:r>
          </a:p>
          <a:p>
            <a:r>
              <a:rPr lang="en-GB" sz="6400" dirty="0"/>
              <a:t>My child gets anxiety in new situations/surroundings can cause them to shut down and feel unwell</a:t>
            </a:r>
          </a:p>
          <a:p>
            <a:r>
              <a:rPr lang="en-GB" sz="6400" dirty="0"/>
              <a:t>So far there aren’t any for my kids. They have flourished at Waterside- thank you ☺️</a:t>
            </a:r>
          </a:p>
          <a:p>
            <a:r>
              <a:rPr lang="en-GB" sz="6400" dirty="0"/>
              <a:t>5 day week inappropriate. School. Children he doesn't know</a:t>
            </a:r>
          </a:p>
          <a:p>
            <a:r>
              <a:rPr lang="en-GB" sz="6400" dirty="0"/>
              <a:t>As a first time parent, it would be a good idea to send out a briefing regarding special days, e.g. non-uniform, sports day etc. For new parents, from different backgrounds these might be tricky to figure out and the notifications are not great (</a:t>
            </a:r>
            <a:r>
              <a:rPr lang="en-GB" sz="6400" dirty="0" err="1"/>
              <a:t>facebook</a:t>
            </a:r>
            <a:r>
              <a:rPr lang="en-GB" sz="6400" dirty="0"/>
              <a:t> posts that we do not see in time or emails sent at a very short notice).</a:t>
            </a:r>
          </a:p>
          <a:p>
            <a:r>
              <a:rPr lang="en-GB" sz="6400" dirty="0"/>
              <a:t>It was mostly me. I was worried about how he would cope but we met with the </a:t>
            </a:r>
            <a:r>
              <a:rPr lang="en-GB" sz="6400" dirty="0" err="1"/>
              <a:t>senco</a:t>
            </a:r>
            <a:r>
              <a:rPr lang="en-GB" sz="6400" dirty="0"/>
              <a:t> and everything has been perfect</a:t>
            </a:r>
          </a:p>
          <a:p>
            <a:r>
              <a:rPr lang="en-GB" dirty="0"/>
              <a:t>NA</a:t>
            </a:r>
          </a:p>
        </p:txBody>
      </p:sp>
    </p:spTree>
    <p:extLst>
      <p:ext uri="{BB962C8B-B14F-4D97-AF65-F5344CB8AC3E}">
        <p14:creationId xmlns:p14="http://schemas.microsoft.com/office/powerpoint/2010/main" val="15648634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6476F"/>
      </a:dk2>
      <a:lt2>
        <a:srgbClr val="EBEBEB"/>
      </a:lt2>
      <a:accent1>
        <a:srgbClr val="E5B458"/>
      </a:accent1>
      <a:accent2>
        <a:srgbClr val="F77754"/>
      </a:accent2>
      <a:accent3>
        <a:srgbClr val="D8507E"/>
      </a:accent3>
      <a:accent4>
        <a:srgbClr val="BC70EE"/>
      </a:accent4>
      <a:accent5>
        <a:srgbClr val="3CA2E2"/>
      </a:accent5>
      <a:accent6>
        <a:srgbClr val="91BF77"/>
      </a:accent6>
      <a:hlink>
        <a:srgbClr val="71DDAB"/>
      </a:hlink>
      <a:folHlink>
        <a:srgbClr val="A6E4C7"/>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B36E0D05-787B-4C61-8268-2D6C1FBEDA32}"/>
    </a:ext>
  </a:extLst>
</a:theme>
</file>

<file path=docProps/app.xml><?xml version="1.0" encoding="utf-8"?>
<Properties xmlns="http://schemas.openxmlformats.org/officeDocument/2006/extended-properties" xmlns:vt="http://schemas.openxmlformats.org/officeDocument/2006/docPropsVTypes">
  <Template>TM03457452[[fn=Celestial]]</Template>
  <TotalTime>3188</TotalTime>
  <Words>983</Words>
  <Application>Microsoft Office PowerPoint</Application>
  <PresentationFormat>Widescreen</PresentationFormat>
  <Paragraphs>76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Celestial</vt:lpstr>
      <vt:lpstr>Parent Forum</vt:lpstr>
      <vt:lpstr>WE ASKED: My child feels confident moving to the next year group </vt:lpstr>
      <vt:lpstr>WE ASKED: Why do you think that is? </vt:lpstr>
      <vt:lpstr>WE ASKED:  </vt:lpstr>
      <vt:lpstr>We asked: is there ANYTHING ADDITIONAL YOU THINK WOULD SUPPORT NEW PUPILS?  You said:</vt:lpstr>
      <vt:lpstr>What we currently do?</vt:lpstr>
      <vt:lpstr>Ready to change year groups</vt:lpstr>
      <vt:lpstr>WE ASKED:  </vt:lpstr>
      <vt:lpstr>PowerPoint Presentation</vt:lpstr>
      <vt:lpstr>Into Year R</vt:lpstr>
      <vt:lpstr>Year 6 - Secondary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Forum</dc:title>
  <dc:creator>Kira Jacobs</dc:creator>
  <cp:lastModifiedBy>Kira Jacobs</cp:lastModifiedBy>
  <cp:revision>27</cp:revision>
  <cp:lastPrinted>2023-11-07T14:53:30Z</cp:lastPrinted>
  <dcterms:created xsi:type="dcterms:W3CDTF">2023-10-17T13:12:37Z</dcterms:created>
  <dcterms:modified xsi:type="dcterms:W3CDTF">2024-07-03T12:56:17Z</dcterms:modified>
</cp:coreProperties>
</file>